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1" r:id="rId2"/>
    <p:sldId id="288" r:id="rId3"/>
    <p:sldId id="257" r:id="rId4"/>
    <p:sldId id="258" r:id="rId5"/>
    <p:sldId id="259" r:id="rId6"/>
    <p:sldId id="284" r:id="rId7"/>
    <p:sldId id="290" r:id="rId8"/>
    <p:sldId id="261" r:id="rId9"/>
    <p:sldId id="260" r:id="rId10"/>
    <p:sldId id="262" r:id="rId11"/>
    <p:sldId id="263" r:id="rId12"/>
    <p:sldId id="266" r:id="rId13"/>
    <p:sldId id="292" r:id="rId14"/>
    <p:sldId id="271" r:id="rId15"/>
    <p:sldId id="285" r:id="rId16"/>
    <p:sldId id="264" r:id="rId17"/>
    <p:sldId id="293" r:id="rId18"/>
    <p:sldId id="287" r:id="rId19"/>
    <p:sldId id="289" r:id="rId20"/>
    <p:sldId id="270" r:id="rId21"/>
    <p:sldId id="286" r:id="rId22"/>
    <p:sldId id="274" r:id="rId23"/>
    <p:sldId id="280" r:id="rId24"/>
    <p:sldId id="267" r:id="rId25"/>
    <p:sldId id="276" r:id="rId26"/>
    <p:sldId id="277" r:id="rId27"/>
    <p:sldId id="278" r:id="rId28"/>
    <p:sldId id="268" r:id="rId29"/>
    <p:sldId id="269" r:id="rId30"/>
    <p:sldId id="279" r:id="rId31"/>
    <p:sldId id="28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5C8D5D0-51D3-498B-AD62-E000B5132F20}">
          <p14:sldIdLst>
            <p14:sldId id="291"/>
            <p14:sldId id="288"/>
            <p14:sldId id="257"/>
            <p14:sldId id="258"/>
            <p14:sldId id="259"/>
            <p14:sldId id="284"/>
            <p14:sldId id="290"/>
            <p14:sldId id="261"/>
            <p14:sldId id="260"/>
            <p14:sldId id="262"/>
            <p14:sldId id="263"/>
            <p14:sldId id="266"/>
            <p14:sldId id="292"/>
            <p14:sldId id="271"/>
            <p14:sldId id="285"/>
            <p14:sldId id="264"/>
            <p14:sldId id="293"/>
            <p14:sldId id="287"/>
            <p14:sldId id="289"/>
            <p14:sldId id="270"/>
            <p14:sldId id="286"/>
            <p14:sldId id="274"/>
            <p14:sldId id="280"/>
            <p14:sldId id="267"/>
            <p14:sldId id="276"/>
            <p14:sldId id="277"/>
            <p14:sldId id="278"/>
            <p14:sldId id="268"/>
            <p14:sldId id="269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9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40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98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09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71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0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8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6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814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66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76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801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0AB9EA-834C-4FE0-9D1C-5BCB920B52CD}" type="datetimeFigureOut">
              <a:rPr lang="ru-RU" smtClean="0"/>
              <a:pPr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144C07AE-ACD5-495F-883E-DDD0745881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89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CE7EF-F214-44E4-BEFB-539A0B853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5" y="889001"/>
            <a:ext cx="8993013" cy="5063066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C5B126-DBBF-4B4A-B000-1B61F4D11814}"/>
              </a:ext>
            </a:extLst>
          </p:cNvPr>
          <p:cNvSpPr/>
          <p:nvPr/>
        </p:nvSpPr>
        <p:spPr>
          <a:xfrm>
            <a:off x="347133" y="1871132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895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94544"/>
          </a:xfrm>
        </p:spPr>
        <p:txBody>
          <a:bodyPr/>
          <a:lstStyle/>
          <a:p>
            <a:r>
              <a:rPr lang="ru-RU" dirty="0"/>
              <a:t>Критерии оценивания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130800"/>
              </p:ext>
            </p:extLst>
          </p:nvPr>
        </p:nvGraphicFramePr>
        <p:xfrm>
          <a:off x="995082" y="1801906"/>
          <a:ext cx="7261412" cy="47737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8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5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9104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Сочинение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Изложение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Соответствие теме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Содержание изложения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8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Аргументация. Привлечение литературного материала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Логичность изложения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8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Композиция и логика рассуждения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Использование элементов стиля исходного текста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 Качество письменной речи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1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 Грамотность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53DAE78-71EA-48F9-AAF6-81FD316F8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771" y="567340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83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07992"/>
          </a:xfrm>
        </p:spPr>
        <p:txBody>
          <a:bodyPr>
            <a:normAutofit fontScale="90000"/>
          </a:bodyPr>
          <a:lstStyle/>
          <a:p>
            <a:r>
              <a:rPr lang="ru-RU" dirty="0"/>
              <a:t>Для получения оценки «Зачёт» нужно: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Получить «зачёт» </a:t>
            </a:r>
            <a:r>
              <a:rPr lang="ru-RU" sz="2400" dirty="0">
                <a:solidFill>
                  <a:srgbClr val="FF0000"/>
                </a:solidFill>
              </a:rPr>
              <a:t>по обоим </a:t>
            </a:r>
            <a:r>
              <a:rPr lang="ru-RU" sz="2400" dirty="0"/>
              <a:t>критериям 1 и 2</a:t>
            </a:r>
          </a:p>
          <a:p>
            <a:r>
              <a:rPr lang="ru-RU" sz="2400" dirty="0"/>
              <a:t>Получить «зачёт» </a:t>
            </a:r>
            <a:r>
              <a:rPr lang="ru-RU" sz="2400" dirty="0">
                <a:solidFill>
                  <a:srgbClr val="FF0000"/>
                </a:solidFill>
              </a:rPr>
              <a:t>по одному</a:t>
            </a:r>
            <a:r>
              <a:rPr lang="ru-RU" sz="2400" dirty="0"/>
              <a:t> из критериев 3 – 5.</a:t>
            </a:r>
          </a:p>
          <a:p>
            <a:endParaRPr lang="ru-RU" dirty="0"/>
          </a:p>
          <a:p>
            <a:r>
              <a:rPr lang="ru-RU" sz="2400" dirty="0">
                <a:solidFill>
                  <a:srgbClr val="FF0000"/>
                </a:solidFill>
              </a:rPr>
              <a:t>Таким образом, необходимо иметь «зачёт», хотя бы по трём критериям, из которых обязательными являются критерии №1 и №2.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249A5E-8DD9-4896-9891-EA3BAEC90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755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88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Критерий №1. </a:t>
            </a:r>
            <a:br>
              <a:rPr lang="ru-RU" sz="2800" dirty="0"/>
            </a:br>
            <a:r>
              <a:rPr lang="ru-RU" sz="2800" dirty="0"/>
              <a:t>«Соответствие теме»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/>
              <a:t>Участник должен рассуждать на предложенную тему, выбрав путь ее раскрытия (например, отвечает на вопрос, поставленный в теме, или размышляет над предложенной проблемой и т.п.).</a:t>
            </a:r>
          </a:p>
          <a:p>
            <a:endParaRPr lang="ru-RU" sz="3200" dirty="0"/>
          </a:p>
          <a:p>
            <a:r>
              <a:rPr lang="ru-RU" sz="3200" dirty="0">
                <a:solidFill>
                  <a:srgbClr val="FF0000"/>
                </a:solidFill>
              </a:rPr>
              <a:t>ОБРАТИТЕ ВНИМАНИЕ! </a:t>
            </a:r>
            <a:r>
              <a:rPr lang="ru-RU" sz="3200" dirty="0"/>
              <a:t>Оценка по этому критерию не должна сводиться к оцениванию вступления (тезиса). Вы оцениваете соответствие теме всего сочинения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1B64AD-FDC1-4C76-8331-AAB2DFE0A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544" y="484632"/>
            <a:ext cx="975445" cy="78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Критерий №1. </a:t>
            </a:r>
            <a:br>
              <a:rPr lang="ru-RU" sz="2800" dirty="0"/>
            </a:br>
            <a:r>
              <a:rPr lang="ru-RU" sz="2800" dirty="0"/>
              <a:t>«Соответствие теме»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/>
          </a:bodyPr>
          <a:lstStyle/>
          <a:p>
            <a:r>
              <a:rPr lang="ru-RU" sz="2800" dirty="0"/>
              <a:t>Темы закреплены за определенным разделом в комплекте тем, но участник вправе выбирать свой ракурс раскрытия темы, который может совпасть </a:t>
            </a:r>
            <a:r>
              <a:rPr lang="ru-RU" sz="2800" dirty="0">
                <a:solidFill>
                  <a:srgbClr val="FF0000"/>
                </a:solidFill>
              </a:rPr>
              <a:t>или не совпасть</a:t>
            </a:r>
            <a:r>
              <a:rPr lang="ru-RU" sz="2800" dirty="0"/>
              <a:t> с комментариями к разделу банка, в рамках которого сформулирована тема. </a:t>
            </a:r>
            <a:endParaRPr lang="ru-RU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1B64AD-FDC1-4C76-8331-AAB2DFE0A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544" y="484632"/>
            <a:ext cx="975445" cy="78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841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«Незачёт» ставится, если: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61565"/>
            <a:ext cx="7772400" cy="4410635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/>
              <a:t>сочинение не соответствует теме;</a:t>
            </a:r>
          </a:p>
          <a:p>
            <a:r>
              <a:rPr lang="ru-RU" sz="2800" u="sng" dirty="0">
                <a:solidFill>
                  <a:srgbClr val="FF0000"/>
                </a:solidFill>
              </a:rPr>
              <a:t>нет</a:t>
            </a:r>
            <a:r>
              <a:rPr lang="ru-RU" sz="2800" u="sng" dirty="0"/>
              <a:t> ответа на поставленный вопрос;</a:t>
            </a:r>
          </a:p>
          <a:p>
            <a:r>
              <a:rPr lang="ru-RU" sz="2800" dirty="0"/>
              <a:t>не прослеживается конкретной цели высказывания.</a:t>
            </a:r>
            <a:endParaRPr lang="ru-RU" dirty="0"/>
          </a:p>
          <a:p>
            <a:pPr>
              <a:buNone/>
            </a:pPr>
            <a:r>
              <a:rPr lang="ru-RU" sz="2800" dirty="0">
                <a:solidFill>
                  <a:srgbClr val="FF0000"/>
                </a:solidFill>
              </a:rPr>
              <a:t>Во всех остальных случаях выставляется «зачет».</a:t>
            </a:r>
          </a:p>
          <a:p>
            <a:pPr>
              <a:buNone/>
            </a:pPr>
            <a:r>
              <a:rPr lang="ru-RU" sz="2800" i="1" dirty="0"/>
              <a:t>!!! Обратите внимание, что речь идёт о соответствии ТЕМЕ, а не РАЗДЕЛУ. Если сочинение содержит общие рассуждения по разделу или подразделу закрытого банка тем ИС, но не раскрывает конкретную тему, то за сочинение по К1 должен быть выставлен «незачёт».</a:t>
            </a:r>
          </a:p>
          <a:p>
            <a:r>
              <a:rPr lang="ru-RU" sz="2800" dirty="0"/>
              <a:t>Логические ошибки при оценке сочинения по данному критерию не учитываются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32ADDA6-6BD6-4270-83D4-1F1F59254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410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793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6988F2-846D-4050-A7EA-D2B008DE2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810" y="551108"/>
            <a:ext cx="975445" cy="8291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835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Если за итоговое сочинение (изложение) по критерию № 1 выставлен «незачет», то итоговое сочинение (изложение) по критериям №№ 2–5 не проверяется. </a:t>
            </a:r>
            <a:r>
              <a:rPr lang="ru-RU" sz="3200" b="1" dirty="0"/>
              <a:t>В клетки по всем критериям оценивания выставляется «незачет».</a:t>
            </a:r>
          </a:p>
        </p:txBody>
      </p:sp>
    </p:spTree>
    <p:extLst>
      <p:ext uri="{BB962C8B-B14F-4D97-AF65-F5344CB8AC3E}">
        <p14:creationId xmlns:p14="http://schemas.microsoft.com/office/powerpoint/2010/main" val="1327784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Критерий №2. </a:t>
            </a:r>
            <a:br>
              <a:rPr lang="ru-RU" sz="2800" dirty="0"/>
            </a:br>
            <a:r>
              <a:rPr lang="ru-RU" sz="2800" dirty="0"/>
              <a:t>«Аргументация. Привлечение литературного материала»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/>
          </a:bodyPr>
          <a:lstStyle/>
          <a:p>
            <a:r>
              <a:rPr lang="ru-RU" dirty="0"/>
              <a:t>Участник ИС </a:t>
            </a:r>
            <a:r>
              <a:rPr lang="ru-RU" b="1" dirty="0"/>
              <a:t>должен</a:t>
            </a:r>
            <a:r>
              <a:rPr lang="ru-RU" dirty="0"/>
              <a:t> подкреплять аргументы примерами из опубликованных литературных произведений (достаточно одного примера). </a:t>
            </a:r>
          </a:p>
          <a:p>
            <a:r>
              <a:rPr lang="ru-RU" dirty="0"/>
              <a:t>При аргументации он может использовать примеры из личного опыта (см. «Методические рекомендации»)</a:t>
            </a:r>
          </a:p>
          <a:p>
            <a:r>
              <a:rPr lang="ru-RU" dirty="0"/>
              <a:t>При аргументации участник ИС может обращаться к  произведениям других видов искусства </a:t>
            </a:r>
          </a:p>
          <a:p>
            <a:r>
              <a:rPr lang="ru-RU" b="1" dirty="0"/>
              <a:t>Число аргументов в критериях не указано, но множественное число говорит о том, что их должно быть хотя бы два! При этом </a:t>
            </a:r>
            <a:r>
              <a:rPr lang="ru-RU" b="1" dirty="0">
                <a:solidFill>
                  <a:srgbClr val="FF0000"/>
                </a:solidFill>
              </a:rPr>
              <a:t>ОДИН</a:t>
            </a:r>
            <a:r>
              <a:rPr lang="ru-RU" b="1" dirty="0"/>
              <a:t> из них должен быть подкреплён примером из литературы. </a:t>
            </a:r>
          </a:p>
          <a:p>
            <a:pPr>
              <a:buNone/>
            </a:pPr>
            <a:r>
              <a:rPr lang="ru-RU" b="1" dirty="0"/>
              <a:t>Или: ОБА аргумента подкрепляются примерами из ОДНОГО литературного произведения.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AC0A20-6E13-4FF6-A2D4-495D5ABAA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1563" y="271236"/>
            <a:ext cx="766625" cy="65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824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BE232-692B-48BC-869B-66E840179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 «Методических рекомендаций…»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A01AF8-8B64-4D27-BE2B-A3DB3E832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Число аргументов не регламентируется. В Критерии № 2 употреблено множественное число (аргументы), значит два и более. </a:t>
            </a:r>
            <a:r>
              <a:rPr lang="ru-RU" dirty="0">
                <a:solidFill>
                  <a:srgbClr val="FF0000"/>
                </a:solidFill>
              </a:rPr>
              <a:t>Если приведен один аргумент, </a:t>
            </a:r>
            <a:r>
              <a:rPr lang="ru-RU" dirty="0"/>
              <a:t>но мысль развернута и подкреплена литературным примером (он может выполнять функцию аргумента, а не простой иллюстрации к тезису), то эксперт </a:t>
            </a:r>
            <a:r>
              <a:rPr lang="ru-RU" dirty="0">
                <a:solidFill>
                  <a:srgbClr val="FF0000"/>
                </a:solidFill>
              </a:rPr>
              <a:t>может поставить зачет</a:t>
            </a:r>
            <a:r>
              <a:rPr lang="ru-RU" dirty="0"/>
              <a:t> и при одном аргументе. </a:t>
            </a:r>
            <a:r>
              <a:rPr lang="ru-RU" dirty="0">
                <a:solidFill>
                  <a:srgbClr val="FF0000"/>
                </a:solidFill>
              </a:rPr>
              <a:t>Главное не число аргументов, а доказательность рассуждения.</a:t>
            </a:r>
          </a:p>
          <a:p>
            <a:r>
              <a:rPr lang="ru-RU" dirty="0"/>
              <a:t>Литературный пример может быть засчитан, если ученик неверно указал фамилию автора / название произведения / героя, но из комментария понятно, о ком или о чём именно идет речь. При этом литературный пример должен соответствовать теме (выполнять роль иллюстрации к аргументу или являться доказательством тезиса).</a:t>
            </a:r>
          </a:p>
        </p:txBody>
      </p:sp>
    </p:spTree>
    <p:extLst>
      <p:ext uri="{BB962C8B-B14F-4D97-AF65-F5344CB8AC3E}">
        <p14:creationId xmlns:p14="http://schemas.microsoft.com/office/powerpoint/2010/main" val="2022939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69402"/>
          </a:xfrm>
        </p:spPr>
        <p:txBody>
          <a:bodyPr>
            <a:normAutofit fontScale="90000"/>
          </a:bodyPr>
          <a:lstStyle/>
          <a:p>
            <a:br>
              <a:rPr lang="ru-RU" sz="1800" dirty="0">
                <a:solidFill>
                  <a:srgbClr val="FF0000"/>
                </a:solidFill>
              </a:rPr>
            </a:br>
            <a:br>
              <a:rPr lang="ru-RU" sz="1800" dirty="0">
                <a:solidFill>
                  <a:srgbClr val="FF0000"/>
                </a:solidFill>
              </a:rPr>
            </a:br>
            <a:r>
              <a:rPr lang="ru-RU" sz="1800" dirty="0">
                <a:solidFill>
                  <a:srgbClr val="FF0000"/>
                </a:solidFill>
              </a:rPr>
              <a:t>Возникает вопрос о соотношении примеров-аргументов из литературы и личного опыта, т.к. есть опасность, что ученики, не  знающие литературных произведений, будут «набирать объём» за счёт примеров из личного опыта.   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89166"/>
            <a:ext cx="7772400" cy="4683034"/>
          </a:xfrm>
        </p:spPr>
        <p:txBody>
          <a:bodyPr/>
          <a:lstStyle/>
          <a:p>
            <a:pPr>
              <a:buNone/>
            </a:pPr>
            <a:r>
              <a:rPr lang="ru-RU" b="1" dirty="0"/>
              <a:t>ЧТО ДЕЛАТЬ?</a:t>
            </a:r>
          </a:p>
          <a:p>
            <a:pPr>
              <a:buNone/>
            </a:pPr>
            <a:r>
              <a:rPr lang="ru-RU" sz="2400" dirty="0"/>
              <a:t>Вычленить из текста сочинения примеры из литературных произведений.</a:t>
            </a:r>
          </a:p>
          <a:p>
            <a:r>
              <a:rPr lang="ru-RU" sz="2400" dirty="0"/>
              <a:t>Являются ли эти примеры аргументами (т.е. действительно доказывают тезис) или только иллюстрацией к тезису?</a:t>
            </a:r>
          </a:p>
          <a:p>
            <a:r>
              <a:rPr lang="ru-RU" sz="2400" dirty="0"/>
              <a:t>Не искажено ли содержание выбранного текста?</a:t>
            </a:r>
          </a:p>
          <a:p>
            <a:r>
              <a:rPr lang="ru-RU" sz="2400" dirty="0"/>
              <a:t>Литературный материал только упоминается в работе?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CD6592-829E-443B-8033-B2FB842D6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8916" y="249500"/>
            <a:ext cx="905179" cy="76940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808591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rgbClr val="FF0000"/>
                </a:solidFill>
              </a:rPr>
              <a:t>Как  оценивать аргументы из других  видов искусства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32857"/>
            <a:ext cx="7772400" cy="4539343"/>
          </a:xfrm>
        </p:spPr>
        <p:txBody>
          <a:bodyPr/>
          <a:lstStyle/>
          <a:p>
            <a:r>
              <a:rPr lang="ru-RU" dirty="0"/>
              <a:t>Как бы ни была сформулирована тема, привлечение аргументов из литературы ОБЯЗАТЕЛЬНО!</a:t>
            </a:r>
          </a:p>
          <a:p>
            <a:r>
              <a:rPr lang="ru-RU" dirty="0"/>
              <a:t>Если все примеры связаны  с изобразительным искусством, то по критерию №2 должен быть выставлен НЕЗАЧЁТ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32B32EC-BFAC-4A86-9A8D-1B9BC94A5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4944" y="271236"/>
            <a:ext cx="975445" cy="8291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25711"/>
          </a:xfrm>
        </p:spPr>
        <p:txBody>
          <a:bodyPr>
            <a:normAutofit fontScale="90000"/>
          </a:bodyPr>
          <a:lstStyle/>
          <a:p>
            <a:r>
              <a:rPr lang="ru-RU" dirty="0"/>
              <a:t>Итоговое сочинение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63040"/>
            <a:ext cx="7772400" cy="4709160"/>
          </a:xfrm>
        </p:spPr>
        <p:txBody>
          <a:bodyPr>
            <a:normAutofit/>
          </a:bodyPr>
          <a:lstStyle/>
          <a:p>
            <a:r>
              <a:rPr lang="ru-RU" sz="2400" dirty="0"/>
              <a:t>Носит </a:t>
            </a:r>
            <a:r>
              <a:rPr lang="ru-RU" sz="2400" dirty="0" err="1"/>
              <a:t>надпредметный</a:t>
            </a:r>
            <a:r>
              <a:rPr lang="ru-RU" sz="2400" dirty="0"/>
              <a:t> характер:</a:t>
            </a:r>
          </a:p>
          <a:p>
            <a:pPr>
              <a:buNone/>
            </a:pPr>
            <a:r>
              <a:rPr lang="ru-RU" sz="2400" dirty="0"/>
              <a:t>	- проверка общих речевых компетенций</a:t>
            </a:r>
          </a:p>
          <a:p>
            <a:pPr>
              <a:buNone/>
            </a:pPr>
            <a:r>
              <a:rPr lang="ru-RU" sz="2400" dirty="0"/>
              <a:t>	- выявление уровня речевой культуры</a:t>
            </a:r>
          </a:p>
          <a:p>
            <a:pPr>
              <a:buNone/>
            </a:pPr>
            <a:r>
              <a:rPr lang="ru-RU" sz="2400" dirty="0"/>
              <a:t>	- оценка умения рассуждать по выбранной теме, аргументировать свою позицию</a:t>
            </a:r>
          </a:p>
          <a:p>
            <a:r>
              <a:rPr lang="ru-RU" sz="2400" dirty="0"/>
              <a:t>Является литературоцентричным, так как содержит требование построения аргументации с обязательным привлечением </a:t>
            </a:r>
            <a:r>
              <a:rPr lang="ru-RU" sz="2400" u="sng" dirty="0"/>
              <a:t>примера (-</a:t>
            </a:r>
            <a:r>
              <a:rPr lang="ru-RU" sz="2400" u="sng" dirty="0" err="1"/>
              <a:t>ов</a:t>
            </a:r>
            <a:r>
              <a:rPr lang="ru-RU" sz="2400" u="sng" dirty="0"/>
              <a:t>) </a:t>
            </a:r>
            <a:r>
              <a:rPr lang="ru-RU" sz="2400" dirty="0"/>
              <a:t>из литературного материала.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568B87-D8CE-4671-82CC-AFABC2359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811" y="457564"/>
            <a:ext cx="975445" cy="82912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FF0000"/>
                </a:solidFill>
              </a:rPr>
              <a:t>Таким Образом, 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«Незачёт» ставится, если: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сочинение написано </a:t>
            </a:r>
            <a:r>
              <a:rPr lang="ru-RU" sz="2400" dirty="0">
                <a:solidFill>
                  <a:srgbClr val="FF0000"/>
                </a:solidFill>
              </a:rPr>
              <a:t>без привлечения </a:t>
            </a:r>
            <a:r>
              <a:rPr lang="ru-RU" sz="2400" b="1" dirty="0">
                <a:solidFill>
                  <a:srgbClr val="FF0000"/>
                </a:solidFill>
              </a:rPr>
              <a:t>литературного</a:t>
            </a:r>
            <a:r>
              <a:rPr lang="ru-RU" sz="2400" dirty="0"/>
              <a:t> материала</a:t>
            </a:r>
          </a:p>
          <a:p>
            <a:r>
              <a:rPr lang="ru-RU" sz="2400" dirty="0"/>
              <a:t>существенно </a:t>
            </a:r>
            <a:r>
              <a:rPr lang="ru-RU" sz="2400" dirty="0">
                <a:solidFill>
                  <a:srgbClr val="FF0000"/>
                </a:solidFill>
              </a:rPr>
              <a:t>искажено содержание </a:t>
            </a:r>
            <a:r>
              <a:rPr lang="ru-RU" sz="2400" dirty="0"/>
              <a:t>произведения</a:t>
            </a:r>
          </a:p>
          <a:p>
            <a:r>
              <a:rPr lang="ru-RU" sz="2400" dirty="0"/>
              <a:t>литературные произведения лишь упоминаются в работе, не становясь опорой для аргументации.</a:t>
            </a:r>
            <a:endParaRPr lang="ru-RU" dirty="0"/>
          </a:p>
          <a:p>
            <a:r>
              <a:rPr lang="ru-RU" sz="2400" dirty="0">
                <a:solidFill>
                  <a:srgbClr val="FF0000"/>
                </a:solidFill>
              </a:rPr>
              <a:t>Во всех остальных случаях выставляется «зачет».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1CB1581-D73E-4AB6-954E-440F5C7AF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543" y="37283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121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8418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803042"/>
            <a:ext cx="7772400" cy="436915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/>
              <a:t>Если за итоговое сочинение (изложение) по критерию № 1 выставлен «зачет», а по критерию № 2 выставлен «незачет», то итоговое сочинение </a:t>
            </a:r>
            <a:r>
              <a:rPr lang="ru-RU" sz="3200" b="1" dirty="0"/>
              <a:t>по критериям №№ 3–5 не проверяется. В клетки по критериям оценивания №№ 3–5 выставляется «незачет».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9A336A-0DE6-407D-9B42-1EDDCF0E9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344" y="49739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31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819733"/>
          </a:xfrm>
        </p:spPr>
        <p:txBody>
          <a:bodyPr/>
          <a:lstStyle/>
          <a:p>
            <a:r>
              <a:rPr lang="ru-RU" dirty="0"/>
              <a:t>Обратите внимание!!!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!!! Если участник сочинения предлагает достаточно глубокие и развёрнутые собственные рассуждения на предложенную тему </a:t>
            </a:r>
            <a:r>
              <a:rPr lang="ru-RU" u="sng" dirty="0">
                <a:solidFill>
                  <a:srgbClr val="FF0000"/>
                </a:solidFill>
              </a:rPr>
              <a:t>без привлечения литературного материала</a:t>
            </a:r>
            <a:r>
              <a:rPr lang="ru-RU" dirty="0"/>
              <a:t>, это не является основанием для выставления положительной оценки по критерию №2.</a:t>
            </a:r>
          </a:p>
          <a:p>
            <a:r>
              <a:rPr lang="ru-RU" dirty="0"/>
              <a:t>В ряде работ аргумент </a:t>
            </a:r>
            <a:r>
              <a:rPr lang="ru-RU" dirty="0">
                <a:solidFill>
                  <a:srgbClr val="FF0000"/>
                </a:solidFill>
              </a:rPr>
              <a:t>сводится к пересказу </a:t>
            </a:r>
            <a:r>
              <a:rPr lang="ru-RU" dirty="0"/>
              <a:t>содержания и становится иллюстрацией того, что в художественной литературе эта </a:t>
            </a:r>
            <a:r>
              <a:rPr lang="ru-RU" b="1" dirty="0"/>
              <a:t>тема</a:t>
            </a:r>
            <a:r>
              <a:rPr lang="ru-RU" dirty="0"/>
              <a:t> представлена (актуальна). В строгом смысле слова такую отсылку к тексту нельзя назвать аргументом, так как она не становится обоснованием тезиса. </a:t>
            </a:r>
          </a:p>
          <a:p>
            <a:r>
              <a:rPr lang="ru-RU" dirty="0"/>
              <a:t>Если в работе </a:t>
            </a:r>
            <a:r>
              <a:rPr lang="ru-RU" dirty="0">
                <a:solidFill>
                  <a:srgbClr val="FF0000"/>
                </a:solidFill>
              </a:rPr>
              <a:t>большое количество </a:t>
            </a:r>
            <a:r>
              <a:rPr lang="ru-RU" dirty="0"/>
              <a:t>фактических ошибок, свидетельствующих о том, что ученик не знает текста литературного произведения, а вместо анализа представлен малограмотный пересказ, то такая работа не может быть оценена положительно по критерию №2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FCE44B-FA90-491D-BEE5-6994D2039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4877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2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65668"/>
            <a:ext cx="7772400" cy="1300061"/>
          </a:xfrm>
        </p:spPr>
        <p:txBody>
          <a:bodyPr/>
          <a:lstStyle/>
          <a:p>
            <a:r>
              <a:rPr lang="ru-RU" dirty="0"/>
              <a:t>Обратите внимание!!!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75012"/>
            <a:ext cx="7772400" cy="439718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Если в итоговом сочинении осуществлена опора на фрагмент текста из пособий для подготовки к ЕГЭ по русскому языку (произведение не называется, а лишь передается содержание фрагмента), то </a:t>
            </a:r>
            <a:r>
              <a:rPr lang="ru-RU" dirty="0">
                <a:solidFill>
                  <a:srgbClr val="FF0000"/>
                </a:solidFill>
              </a:rPr>
              <a:t>такой литературный аргумент не засчитывается.</a:t>
            </a:r>
          </a:p>
          <a:p>
            <a:r>
              <a:rPr lang="ru-RU" dirty="0"/>
              <a:t>Участники итогового сочинения могут ориентироваться на требования не только школьных критериев, но и вузовских, которые могут существенно отличаться от школьных критериев. Например, вуз может требовать привлечения нескольких литературных аргументов или опоры не только на литературный аргумент, но и на произведения других видов искусства или на исторические факты. Таким образом, в итоговом сочинении, кроме литературного аргумента, </a:t>
            </a:r>
            <a:r>
              <a:rPr lang="ru-RU" dirty="0">
                <a:solidFill>
                  <a:srgbClr val="FF0000"/>
                </a:solidFill>
              </a:rPr>
              <a:t>могут быть аргументы, связанные с театром, кино, живописью, историческими документами (их нужно рассматривать как органическую часть сочинения).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E23034-BD21-43EF-BE3E-FC8D08401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077" y="401134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629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Критерий №3. </a:t>
            </a:r>
            <a:br>
              <a:rPr lang="ru-RU" sz="2800" dirty="0"/>
            </a:br>
            <a:r>
              <a:rPr lang="ru-RU" sz="2800" dirty="0"/>
              <a:t> «Композиция и логика рассуждения»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/>
              <a:t>Данный критерий нацеливает на проверку умения логично выстраивать рассуждение на предложенную тему. Участник должен выдерживать соотношение между тезисом и доказательствами.</a:t>
            </a:r>
          </a:p>
          <a:p>
            <a:r>
              <a:rPr lang="ru-RU" sz="2400" dirty="0"/>
              <a:t>Не является обязательным требованием наличие в сочинении вступления или заключения. Отсутствие этих частей в сочинении не должно влиять на его оценивание по критерию №3.</a:t>
            </a:r>
            <a:endParaRPr lang="ru-RU" sz="2800" dirty="0"/>
          </a:p>
          <a:p>
            <a:r>
              <a:rPr lang="ru-RU" sz="2800" dirty="0">
                <a:solidFill>
                  <a:srgbClr val="FF0000"/>
                </a:solidFill>
              </a:rPr>
              <a:t>«Незачёт» ставится, если грубые логические нарушения мешают пониманию смысла сказанного или отсутствует </a:t>
            </a:r>
            <a:r>
              <a:rPr lang="ru-RU" sz="2800" dirty="0" err="1">
                <a:solidFill>
                  <a:srgbClr val="FF0000"/>
                </a:solidFill>
              </a:rPr>
              <a:t>тезисно</a:t>
            </a:r>
            <a:r>
              <a:rPr lang="ru-RU" sz="2800" dirty="0">
                <a:solidFill>
                  <a:srgbClr val="FF0000"/>
                </a:solidFill>
              </a:rPr>
              <a:t>-доказательная часть. Во всех остальных случаях выставляется «зачет».</a:t>
            </a:r>
          </a:p>
          <a:p>
            <a:endParaRPr lang="ru-RU" sz="2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6D2037-2AEA-4A4A-870F-7D70D0B04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1944" y="27123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86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833180"/>
          </a:xfrm>
        </p:spPr>
        <p:txBody>
          <a:bodyPr>
            <a:noAutofit/>
          </a:bodyPr>
          <a:lstStyle/>
          <a:p>
            <a:r>
              <a:rPr lang="ru-RU" sz="3200" dirty="0"/>
              <a:t>Алгоритм проверки логической стройности сочинения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Найти во вступлении (или начале основной части) ключевое предложение, т.е. главную мысль сочинения, и задать к этому предложению вопрос;  </a:t>
            </a:r>
          </a:p>
          <a:p>
            <a:r>
              <a:rPr lang="ru-RU" dirty="0"/>
              <a:t>получившийся вопрос должен в целом совпадать с формулировкой темы; если сочинение от темы «уведено», разница будет очевидной;  </a:t>
            </a:r>
          </a:p>
          <a:p>
            <a:r>
              <a:rPr lang="ru-RU" dirty="0"/>
              <a:t>вычленить каждый весомый тезис сочинения и </a:t>
            </a:r>
            <a:r>
              <a:rPr lang="ru-RU" dirty="0" err="1"/>
              <a:t>микровывод</a:t>
            </a:r>
            <a:r>
              <a:rPr lang="ru-RU" dirty="0"/>
              <a:t> к каждому конкретному примеру и напрямую сопоставить их с формулировкой  главной мысли; они должны соотноситься с ней как частное и общее; если же соответствия совсем нет, логика рассуждения нарушена.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EA5CD9-439A-4DE0-8F16-BA8EFFFB9E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8877" y="488684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688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К числу наиболее частых логических ошибок следует отнести следующие: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/>
              <a:t>отсутствие логических «мостиков» между смысловыми частями работы; </a:t>
            </a:r>
          </a:p>
          <a:p>
            <a:r>
              <a:rPr lang="ru-RU" sz="2800" dirty="0"/>
              <a:t>отсутствие логических переходов от одной мысли к другой;</a:t>
            </a:r>
          </a:p>
          <a:p>
            <a:r>
              <a:rPr lang="ru-RU" sz="2800" dirty="0"/>
              <a:t> необоснованные повторы одних и тех же мыслей;</a:t>
            </a:r>
          </a:p>
          <a:p>
            <a:r>
              <a:rPr lang="ru-RU" sz="2800" dirty="0"/>
              <a:t> неумение структурировать текст на абзацы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Обратите внимание!!! Это ориентиры для проверки, но не основание для выставления незачёта! </a:t>
            </a:r>
            <a:r>
              <a:rPr lang="ru-RU" sz="2800" dirty="0"/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8571E0-F657-4380-88CD-C8B37C2E9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6477" y="55063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39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Ещё раз об абзацном членении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!!! Никаких указаний на количество абзацев в сочинении нет и не может быть!!!</a:t>
            </a:r>
          </a:p>
          <a:p>
            <a:r>
              <a:rPr lang="ru-RU" dirty="0"/>
              <a:t>Можно сказать о том, чего </a:t>
            </a:r>
            <a:r>
              <a:rPr lang="ru-RU" b="1" u="sng" dirty="0"/>
              <a:t>не может быть в абзацном членении текста:</a:t>
            </a:r>
          </a:p>
          <a:p>
            <a:pPr marL="0" indent="0">
              <a:buNone/>
            </a:pPr>
            <a:r>
              <a:rPr lang="ru-RU" dirty="0"/>
              <a:t>	- текст </a:t>
            </a:r>
            <a:r>
              <a:rPr lang="ru-RU" b="1" dirty="0"/>
              <a:t>не может не делиться </a:t>
            </a:r>
            <a:r>
              <a:rPr lang="ru-RU" dirty="0"/>
              <a:t>на абзацы</a:t>
            </a:r>
          </a:p>
          <a:p>
            <a:pPr marL="0" indent="0">
              <a:buNone/>
            </a:pPr>
            <a:r>
              <a:rPr lang="ru-RU" dirty="0"/>
              <a:t>	- не может </a:t>
            </a:r>
            <a:r>
              <a:rPr lang="ru-RU" b="1" dirty="0"/>
              <a:t>не делиться на абзацы основная часть </a:t>
            </a:r>
            <a:r>
              <a:rPr lang="ru-RU" dirty="0"/>
              <a:t>	(неправильно выделять только вступление, основную 	часть и заключение)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A63541-3C82-4EA9-8800-56153C88E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2610" y="457200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562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Критерий №4. </a:t>
            </a:r>
            <a:br>
              <a:rPr lang="ru-RU" sz="2800" dirty="0"/>
            </a:br>
            <a:r>
              <a:rPr lang="ru-RU" sz="2800" dirty="0"/>
              <a:t> «Качество письменной речи»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Данный критерий нацеливает на проверку речевого оформления текста сочинения.</a:t>
            </a:r>
          </a:p>
          <a:p>
            <a:r>
              <a:rPr lang="ru-RU" sz="2400" dirty="0"/>
              <a:t>Участник должен точно выражать мысли, используя разнообразную лексику и различные грамматические конструкции, при необходимости уместно употреблять термины. </a:t>
            </a:r>
          </a:p>
          <a:p>
            <a:r>
              <a:rPr lang="ru-RU" sz="2800" dirty="0">
                <a:solidFill>
                  <a:srgbClr val="FF0000"/>
                </a:solidFill>
              </a:rPr>
              <a:t>«Незачет» ставится при условии, если низкое качество речи (в том числе речевые ошибки) существенно затрудняет понимание смысла сочинения. Во всех остальных случаях выставляется «зачет». </a:t>
            </a:r>
            <a:r>
              <a:rPr lang="ru-RU" sz="2800" dirty="0"/>
              <a:t>О количестве речевых ошибок в критериях оценивания не говорится</a:t>
            </a:r>
            <a:r>
              <a:rPr lang="ru-RU" sz="2800" dirty="0">
                <a:solidFill>
                  <a:srgbClr val="FF0000"/>
                </a:solidFill>
              </a:rPr>
              <a:t>!!!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93F7CD-2598-4073-8392-D66D08756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477" y="410297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19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88674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Критерий №5. 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«Грамотность»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28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/>
          </a:bodyPr>
          <a:lstStyle/>
          <a:p>
            <a:r>
              <a:rPr lang="ru-RU" sz="3200" dirty="0"/>
              <a:t>Данный критерий позволяет оценить грамотность выпускника.</a:t>
            </a:r>
          </a:p>
          <a:p>
            <a:r>
              <a:rPr lang="ru-RU" sz="3200" dirty="0">
                <a:solidFill>
                  <a:srgbClr val="FF0000"/>
                </a:solidFill>
              </a:rPr>
              <a:t>«Незачет» ставится при условии, если на 100 слов приходится в сумме более пяти ошибок: грамматических, орфографических, пунктуационных.</a:t>
            </a:r>
          </a:p>
          <a:p>
            <a:r>
              <a:rPr lang="ru-RU" sz="3200" dirty="0"/>
              <a:t>Локализация ошибок в работе значения не имеет.</a:t>
            </a:r>
          </a:p>
          <a:p>
            <a:pPr marL="0" indent="0">
              <a:buNone/>
            </a:pPr>
            <a:endParaRPr lang="ru-RU" sz="32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84A241-110B-45B7-BA94-C64804491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4877" y="410297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12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экспертам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77459"/>
            <a:ext cx="7772400" cy="40507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Владение необходимой нормативной базой</a:t>
            </a:r>
          </a:p>
          <a:p>
            <a:r>
              <a:rPr lang="ru-RU" dirty="0"/>
              <a:t>Владение необходимыми предметными компетенциями:</a:t>
            </a:r>
          </a:p>
          <a:p>
            <a:pPr marL="0" indent="0">
              <a:buNone/>
            </a:pPr>
            <a:r>
              <a:rPr lang="ru-RU" dirty="0"/>
              <a:t>	иметь высшее профессиональное (педагогическое) образование по 	специальности «Русский язык и литература» с квалификацией 	«Учитель русского языка и литературы»; </a:t>
            </a:r>
          </a:p>
          <a:p>
            <a:pPr marL="0" indent="0">
              <a:buNone/>
            </a:pPr>
            <a:r>
              <a:rPr lang="ru-RU" dirty="0"/>
              <a:t>	обладать опытом проверки сочинений (изложений) в выпускных 	классах образовательных организаций, реализующих программы 	среднего общего образования.</a:t>
            </a:r>
          </a:p>
          <a:p>
            <a:endParaRPr lang="ru-RU" dirty="0"/>
          </a:p>
          <a:p>
            <a:r>
              <a:rPr lang="ru-RU" dirty="0"/>
              <a:t>Владение содержанием основного общего и среднего общего образования</a:t>
            </a:r>
          </a:p>
          <a:p>
            <a:r>
              <a:rPr lang="ru-RU" dirty="0"/>
              <a:t>Владение компетенциями, необходимыми для проверки сочинения (изложения)</a:t>
            </a:r>
          </a:p>
          <a:p>
            <a:r>
              <a:rPr lang="ru-RU" dirty="0"/>
              <a:t>Знание критериев оценки и умение их применять.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ADC395-E223-48A1-9660-794475C3F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344" y="46017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9637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считать?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Если на 100 слов допустимо в сумме  пять ошибок, то на 20 слов – одна ошибка. </a:t>
            </a:r>
          </a:p>
          <a:p>
            <a:r>
              <a:rPr lang="ru-RU" sz="2400" dirty="0"/>
              <a:t>Общее количество слов в конкретном сочинении делится на 20. Полученное число округляется. </a:t>
            </a:r>
            <a:r>
              <a:rPr lang="ru-RU" sz="2400" dirty="0">
                <a:solidFill>
                  <a:srgbClr val="FF0000"/>
                </a:solidFill>
              </a:rPr>
              <a:t>Это допустимое количество ошибок.</a:t>
            </a:r>
          </a:p>
          <a:p>
            <a:r>
              <a:rPr lang="ru-RU" sz="2400" dirty="0"/>
              <a:t>Например, в работе 370 слов. При делении на 20 получается 18,5. Округляем до 19. Участник итогового сочинения (изложения) может получить «зачет» по Критерию № 5 при 19 ошибках. При 20 ошибках выставляется «незачет».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C7205B-8100-4E0E-BCDB-9FC6C1075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4877" y="457200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8290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Замечания по проверке сочинений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Эксперты не учитывают при выставлении «незачёта» и «зачёта»  по критерию №5 количество слов в сочинении. </a:t>
            </a:r>
          </a:p>
          <a:p>
            <a:r>
              <a:rPr lang="ru-RU" dirty="0"/>
              <a:t>Эксперты не всегда верно квалифицируют речевые и грамматические ошибки, которые в этом виде работы учитываются в оценке по разным критериям.</a:t>
            </a:r>
          </a:p>
          <a:p>
            <a:r>
              <a:rPr lang="ru-RU" dirty="0"/>
              <a:t>При проверке сочинений по критериям 1 и 2 эксперты опираются на собственные представления о том, как должна быть раскрыта тема и какие литературные примеры следует использовать для аргументации.</a:t>
            </a:r>
          </a:p>
          <a:p>
            <a:r>
              <a:rPr lang="ru-RU" dirty="0">
                <a:solidFill>
                  <a:srgbClr val="FF0000"/>
                </a:solidFill>
              </a:rPr>
              <a:t>При проверке работ, в том числе в случае апелляции, следует соблюдать установленный регламент.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9FC0DC-D13F-4608-96E7-932049476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077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6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4239"/>
          </a:xfrm>
        </p:spPr>
        <p:txBody>
          <a:bodyPr>
            <a:normAutofit fontScale="90000"/>
          </a:bodyPr>
          <a:lstStyle/>
          <a:p>
            <a:r>
              <a:rPr lang="ru-RU" dirty="0"/>
              <a:t>Общий порядок проверки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65729"/>
            <a:ext cx="7772400" cy="4706471"/>
          </a:xfrm>
        </p:spPr>
        <p:txBody>
          <a:bodyPr/>
          <a:lstStyle/>
          <a:p>
            <a:r>
              <a:rPr lang="ru-RU" dirty="0"/>
              <a:t>Сочинения (изложения) оцениваются по системе «зачёт – незачёт» по критериям, разработанным </a:t>
            </a:r>
            <a:r>
              <a:rPr lang="ru-RU" dirty="0" err="1"/>
              <a:t>Рособрнадзором</a:t>
            </a:r>
            <a:r>
              <a:rPr lang="ru-RU" dirty="0"/>
              <a:t>.</a:t>
            </a:r>
          </a:p>
          <a:p>
            <a:r>
              <a:rPr lang="ru-RU" dirty="0"/>
              <a:t>Каждое сочинение (изложение) оценивается 1 раз одним экспертом</a:t>
            </a:r>
          </a:p>
          <a:p>
            <a:r>
              <a:rPr lang="ru-RU" b="1" dirty="0"/>
              <a:t>Не рекомендуется </a:t>
            </a:r>
            <a:r>
              <a:rPr lang="ru-RU" dirty="0"/>
              <a:t>привлекать учителей, обучающих выпускников текущего учебного года.</a:t>
            </a:r>
          </a:p>
          <a:p>
            <a:r>
              <a:rPr lang="ru-RU" b="1" dirty="0"/>
              <a:t>К проверке по критериям оценивания, разработанным </a:t>
            </a:r>
            <a:r>
              <a:rPr lang="ru-RU" b="1" dirty="0" err="1"/>
              <a:t>Рособрнадзором</a:t>
            </a:r>
            <a:r>
              <a:rPr lang="ru-RU" b="1" dirty="0"/>
              <a:t>, допускаются итоговые сочинения (изложения), соответствующие установленным требованиям.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877DF0F-4DC9-46D4-BFD1-6707DC7CB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077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4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021439"/>
          </a:xfrm>
        </p:spPr>
        <p:txBody>
          <a:bodyPr>
            <a:normAutofit fontScale="90000"/>
          </a:bodyPr>
          <a:lstStyle/>
          <a:p>
            <a:r>
              <a:rPr lang="ru-RU" dirty="0"/>
              <a:t>Требования к сочинению (изложению)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671" y="1650761"/>
            <a:ext cx="7772400" cy="4050792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Требование № 1.</a:t>
            </a:r>
            <a:r>
              <a:rPr lang="ru-RU" b="1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«Объем итогового сочинения (изложения)»</a:t>
            </a:r>
          </a:p>
          <a:p>
            <a:pPr marL="0" indent="0">
              <a:buNone/>
            </a:pPr>
            <a:r>
              <a:rPr lang="ru-RU" dirty="0"/>
              <a:t>Рекомендуемое количество слов – от 350 (для изложения  250-300).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Максимальное количество слов </a:t>
            </a:r>
            <a:r>
              <a:rPr lang="ru-RU" u="sng" dirty="0">
                <a:solidFill>
                  <a:srgbClr val="FF0000"/>
                </a:solidFill>
              </a:rPr>
              <a:t>не устанавливается.</a:t>
            </a:r>
          </a:p>
          <a:p>
            <a:pPr marL="0" indent="0">
              <a:buNone/>
            </a:pPr>
            <a:r>
              <a:rPr lang="ru-RU" dirty="0"/>
              <a:t>Если в сочинении менее </a:t>
            </a:r>
            <a:r>
              <a:rPr lang="ru-RU" b="1" dirty="0">
                <a:solidFill>
                  <a:srgbClr val="FF0000"/>
                </a:solidFill>
              </a:rPr>
              <a:t>250</a:t>
            </a:r>
            <a:r>
              <a:rPr lang="ru-RU" b="1" dirty="0"/>
              <a:t> (</a:t>
            </a:r>
            <a:r>
              <a:rPr lang="ru-RU" b="1" dirty="0" err="1"/>
              <a:t>изл</a:t>
            </a:r>
            <a:r>
              <a:rPr lang="ru-RU" b="1" dirty="0"/>
              <a:t>. – 150)</a:t>
            </a:r>
            <a:r>
              <a:rPr lang="ru-RU" dirty="0"/>
              <a:t> слов (в подсчёт включаются все слова, в том числе и служебные), то </a:t>
            </a:r>
            <a:r>
              <a:rPr lang="ru-RU" b="1" dirty="0"/>
              <a:t>выставляется «незачет» за невыполнение требования № 1 и «незачет» за работу в целом (такая работа не проверяется по критериям оценивания).</a:t>
            </a:r>
          </a:p>
          <a:p>
            <a:pPr marL="0" indent="0">
              <a:buNone/>
            </a:pPr>
            <a:r>
              <a:rPr lang="ru-RU" dirty="0"/>
              <a:t>!!! Если ВСЕ требования к сочинению выполнены, кроме требования №1, за работу всё равно ставится «незачёт»</a:t>
            </a:r>
          </a:p>
          <a:p>
            <a:pPr marL="0" indent="0">
              <a:buNone/>
            </a:pPr>
            <a:r>
              <a:rPr lang="ru-RU" dirty="0"/>
              <a:t>!!! Недопустимо введение дополнительных требований («Слишком мало слов для гимназии»; слишком большое сочинение и т.п.)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47BE7FC-AA94-4F24-ACD4-AD5F15323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1877" y="484632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70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41496"/>
          </a:xfrm>
        </p:spPr>
        <p:txBody>
          <a:bodyPr/>
          <a:lstStyle/>
          <a:p>
            <a:r>
              <a:rPr lang="ru-RU" dirty="0"/>
              <a:t>Правила подсчёта слов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688" y="1492233"/>
            <a:ext cx="7772400" cy="4050792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При подсчете слов не следует рассматривать слово как лексико-грамматическую или семантическую единицу, необходимо учитывать авторскую орфографию («</a:t>
            </a:r>
            <a:r>
              <a:rPr lang="ru-RU" sz="2400" dirty="0" err="1"/>
              <a:t>Белогорская</a:t>
            </a:r>
            <a:r>
              <a:rPr lang="ru-RU" sz="2400" dirty="0"/>
              <a:t> крепость» – 2 слова; «Александр Сергеевич Пушкин» – 3 слова; «А.С. Пушкин» – 1 слово; «для того чтобы» – 3 слова; «в возрасте двадцати двух лет» – 5 слов; «в возрасте 22 лет» – 3 слова; «</a:t>
            </a:r>
            <a:r>
              <a:rPr lang="ru-RU" sz="2400" dirty="0" err="1"/>
              <a:t>влесу</a:t>
            </a:r>
            <a:r>
              <a:rPr lang="ru-RU" sz="2400" dirty="0"/>
              <a:t> (ошибочное слитное написание)» – 1 слово; «черно белый (ошибочное раздельное написание)» – 2 слова).</a:t>
            </a:r>
          </a:p>
          <a:p>
            <a:pPr marL="0" indent="0">
              <a:buNone/>
            </a:pPr>
            <a:endParaRPr lang="ru-RU" sz="2400" dirty="0"/>
          </a:p>
          <a:p>
            <a:r>
              <a:rPr lang="ru-RU" sz="2400" i="1" dirty="0"/>
              <a:t>Включать ли в подсчёт слов формулировку темы сочинения?</a:t>
            </a:r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>
                <a:solidFill>
                  <a:srgbClr val="FF0000"/>
                </a:solidFill>
              </a:rPr>
              <a:t>ОБРАТИТЕ ВНИМАНИЕ!  </a:t>
            </a:r>
            <a:r>
              <a:rPr lang="ru-RU" sz="2400" dirty="0"/>
              <a:t>Подсчёт слов проводится ДО проверки по критериям, поэтому ничего из общего количества слов не исключаем!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1AAF0A-30DE-4877-BF2F-809206A95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5010" y="418527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94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B12AD-BCA0-4A90-82F2-AEF55A486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167999"/>
          </a:xfrm>
        </p:spPr>
        <p:txBody>
          <a:bodyPr/>
          <a:lstStyle/>
          <a:p>
            <a:r>
              <a:rPr lang="ru-RU" dirty="0"/>
              <a:t>Требования к сочинению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7468E7-73C5-4B0A-AFAE-CF1866B26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2631"/>
            <a:ext cx="7772400" cy="451956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Требование № 2.	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«Самостоятельность написания итогового сочинения (изложения)»</a:t>
            </a:r>
            <a:endParaRPr lang="ru-RU" dirty="0"/>
          </a:p>
          <a:p>
            <a:r>
              <a:rPr lang="ru-RU" dirty="0"/>
              <a:t>Проверка выполнения требования «Самостоятельность написания итогового сочинения (изложения)» осуществляется членами комиссии по проверке итогового сочинения (изложения) путем экспертной оценки самостоятельности участника в написании сочинения, используя при этом собственный опыт проверки сочинений (изложений) и опыт обращения к опубликованным текстам.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551F8F-7D47-44FA-AC44-76427C3BA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0477" y="27123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22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75350"/>
            <a:ext cx="7772400" cy="1609344"/>
          </a:xfrm>
        </p:spPr>
        <p:txBody>
          <a:bodyPr/>
          <a:lstStyle/>
          <a:p>
            <a:r>
              <a:rPr lang="ru-RU" dirty="0"/>
              <a:t>Требования к сочинению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776" y="1546412"/>
            <a:ext cx="7893424" cy="4625788"/>
          </a:xfrm>
        </p:spPr>
        <p:txBody>
          <a:bodyPr>
            <a:normAutofit fontScale="85000" lnSpcReduction="1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Требование № 2.</a:t>
            </a:r>
            <a:r>
              <a:rPr lang="ru-RU" b="1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 «Самостоятельность написания итогового сочинения (изложения)»</a:t>
            </a:r>
          </a:p>
          <a:p>
            <a:pPr marL="0" indent="0">
              <a:buNone/>
            </a:pPr>
            <a:r>
              <a:rPr lang="ru-RU" dirty="0"/>
              <a:t>Не допускается списывание сочинения (фрагментов сочинения) из какого-либо источника </a:t>
            </a:r>
            <a:r>
              <a:rPr lang="ru-RU" dirty="0">
                <a:solidFill>
                  <a:srgbClr val="FF0000"/>
                </a:solidFill>
              </a:rPr>
              <a:t>или воспроизведение по памяти чужого текста </a:t>
            </a:r>
            <a:r>
              <a:rPr lang="ru-RU" dirty="0"/>
              <a:t>(работа другого участника, текст, опубликованный в бумажном и (или) электронном виде, и др.).</a:t>
            </a:r>
          </a:p>
          <a:p>
            <a:pPr marL="0" indent="0">
              <a:buNone/>
            </a:pPr>
            <a:r>
              <a:rPr lang="ru-RU" dirty="0"/>
              <a:t>Допускается прямое или косвенное цитирование с обязательной ссылкой на источник (ссылка дается в свободной форме). Объем цитирования не должен превышать объем собственного текста участника.</a:t>
            </a:r>
          </a:p>
          <a:p>
            <a:pPr marL="0" indent="0">
              <a:buNone/>
            </a:pPr>
            <a:r>
              <a:rPr lang="ru-RU" dirty="0"/>
              <a:t>В том случае, если сочинение списано частично и фрагменты подверглись некоторой обработке (упрощению), но несамостоятельность установлена и списанный текст составляет значительную часть сочинения – «незачёт». </a:t>
            </a:r>
          </a:p>
          <a:p>
            <a:pPr marL="0" indent="0">
              <a:buNone/>
            </a:pPr>
            <a:r>
              <a:rPr lang="ru-RU" b="1" dirty="0"/>
              <a:t>Если сочинение признано несамостоятельным, то выставляется «незачет» за невыполнение требования № 2 и «незачет» за работу в целом (такое сочинение не проверяется по критериям оценивания).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D4AA0C-EED6-433A-9C17-298F69FC5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0477" y="271236"/>
            <a:ext cx="975445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507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58456A-1005-4659-9AD4-C9FC3DDEF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5010" y="484632"/>
            <a:ext cx="975445" cy="82912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676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734671"/>
            <a:ext cx="7772400" cy="443752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Если работа не соответствует хотя бы одному из требований, то выставляется «незачёт» за работу в целом. Такая работа </a:t>
            </a:r>
            <a:r>
              <a:rPr lang="ru-RU" sz="4000" u="sng" dirty="0">
                <a:solidFill>
                  <a:srgbClr val="FF0000"/>
                </a:solidFill>
              </a:rPr>
              <a:t>не проверяется</a:t>
            </a:r>
            <a:r>
              <a:rPr lang="ru-RU" sz="4000" dirty="0">
                <a:solidFill>
                  <a:srgbClr val="FF0000"/>
                </a:solidFill>
              </a:rPr>
              <a:t> по критериям.</a:t>
            </a:r>
          </a:p>
        </p:txBody>
      </p:sp>
    </p:spTree>
    <p:extLst>
      <p:ext uri="{BB962C8B-B14F-4D97-AF65-F5344CB8AC3E}">
        <p14:creationId xmlns:p14="http://schemas.microsoft.com/office/powerpoint/2010/main" val="830162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7277</TotalTime>
  <Words>2311</Words>
  <Application>Microsoft Office PowerPoint</Application>
  <PresentationFormat>Экран (4:3)</PresentationFormat>
  <Paragraphs>145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Cambria</vt:lpstr>
      <vt:lpstr>Rockwell</vt:lpstr>
      <vt:lpstr>Rockwell Condensed</vt:lpstr>
      <vt:lpstr>Times New Roman</vt:lpstr>
      <vt:lpstr>Wingdings</vt:lpstr>
      <vt:lpstr>Дерево</vt:lpstr>
      <vt:lpstr>Презентация PowerPoint</vt:lpstr>
      <vt:lpstr>Итоговое сочинение </vt:lpstr>
      <vt:lpstr>Требования к экспертам</vt:lpstr>
      <vt:lpstr>Общий порядок проверки</vt:lpstr>
      <vt:lpstr>Требования к сочинению (изложению)</vt:lpstr>
      <vt:lpstr>Правила подсчёта слов</vt:lpstr>
      <vt:lpstr>Требования к сочинению</vt:lpstr>
      <vt:lpstr>Требования к сочинению</vt:lpstr>
      <vt:lpstr>Презентация PowerPoint</vt:lpstr>
      <vt:lpstr>Критерии оценивания</vt:lpstr>
      <vt:lpstr>Для получения оценки «Зачёт» нужно:</vt:lpstr>
      <vt:lpstr>Критерий №1.  «Соответствие теме» </vt:lpstr>
      <vt:lpstr>Критерий №1.  «Соответствие теме» </vt:lpstr>
      <vt:lpstr>«Незачёт» ставится, если:</vt:lpstr>
      <vt:lpstr>Презентация PowerPoint</vt:lpstr>
      <vt:lpstr>Критерий №2.  «Аргументация. Привлечение литературного материала» </vt:lpstr>
      <vt:lpstr>Из «Методических рекомендаций…»</vt:lpstr>
      <vt:lpstr>  Возникает вопрос о соотношении примеров-аргументов из литературы и личного опыта, т.к. есть опасность, что ученики, не  знающие литературных произведений, будут «набирать объём» за счёт примеров из личного опыта.    </vt:lpstr>
      <vt:lpstr>Как  оценивать аргументы из других  видов искусства</vt:lpstr>
      <vt:lpstr>Таким Образом,  «Незачёт» ставится, если:</vt:lpstr>
      <vt:lpstr>Презентация PowerPoint</vt:lpstr>
      <vt:lpstr>Обратите внимание!!!</vt:lpstr>
      <vt:lpstr>Обратите внимание!!!</vt:lpstr>
      <vt:lpstr>Критерий №3.   «Композиция и логика рассуждения»</vt:lpstr>
      <vt:lpstr>Алгоритм проверки логической стройности сочинения</vt:lpstr>
      <vt:lpstr>К числу наиболее частых логических ошибок следует отнести следующие: </vt:lpstr>
      <vt:lpstr>Ещё раз об абзацном членении текста</vt:lpstr>
      <vt:lpstr>Критерий №4.   «Качество письменной речи»</vt:lpstr>
      <vt:lpstr>Критерий №5.  «Грамотность»  </vt:lpstr>
      <vt:lpstr>Как считать?</vt:lpstr>
      <vt:lpstr>Замечания по проверке сочинений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по проверке итогового сочинения (изложения)</dc:title>
  <dc:creator>Влидимир</dc:creator>
  <cp:lastModifiedBy>user</cp:lastModifiedBy>
  <cp:revision>62</cp:revision>
  <dcterms:created xsi:type="dcterms:W3CDTF">2017-11-18T19:18:22Z</dcterms:created>
  <dcterms:modified xsi:type="dcterms:W3CDTF">2025-11-17T12:35:59Z</dcterms:modified>
</cp:coreProperties>
</file>